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4"/>
  </p:sldMasterIdLst>
  <p:notesMasterIdLst>
    <p:notesMasterId r:id="rId12"/>
  </p:notesMasterIdLst>
  <p:handoutMasterIdLst>
    <p:handoutMasterId r:id="rId13"/>
  </p:handoutMasterIdLst>
  <p:sldIdLst>
    <p:sldId id="825" r:id="rId5"/>
    <p:sldId id="626" r:id="rId6"/>
    <p:sldId id="687" r:id="rId7"/>
    <p:sldId id="815" r:id="rId8"/>
    <p:sldId id="816" r:id="rId9"/>
    <p:sldId id="817" r:id="rId10"/>
    <p:sldId id="678" r:id="rId11"/>
  </p:sldIdLst>
  <p:sldSz cx="12188825" cy="6858000"/>
  <p:notesSz cx="7010400" cy="9296400"/>
  <p:custDataLst>
    <p:tags r:id="rId14"/>
  </p:custDataLst>
  <p:defaultTextStyle>
    <a:defPPr>
      <a:defRPr lang="en-US"/>
    </a:defPPr>
    <a:lvl1pPr marL="0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021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043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065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6087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0109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4131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81536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21755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ta Processing" id="{ACB070E6-0D9D-E142-AD9E-59BB518EF20E}">
          <p14:sldIdLst>
            <p14:sldId id="825"/>
            <p14:sldId id="626"/>
            <p14:sldId id="687"/>
            <p14:sldId id="815"/>
            <p14:sldId id="816"/>
            <p14:sldId id="817"/>
            <p14:sldId id="678"/>
          </p14:sldIdLst>
        </p14:section>
      </p14:sectionLst>
    </p:ext>
    <p:ext uri="{EFAFB233-063F-42B5-8137-9DF3F51BA10A}">
      <p15:sldGuideLst xmlns:p15="http://schemas.microsoft.com/office/powerpoint/2012/main">
        <p15:guide id="1" pos="4896" userDrawn="1">
          <p15:clr>
            <a:srgbClr val="A4A3A4"/>
          </p15:clr>
        </p15:guide>
        <p15:guide id="2" orient="horz" pos="1549" userDrawn="1">
          <p15:clr>
            <a:srgbClr val="A4A3A4"/>
          </p15:clr>
        </p15:guide>
        <p15:guide id="3" orient="horz" pos="5139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pos="9088" userDrawn="1">
          <p15:clr>
            <a:srgbClr val="A4A3A4"/>
          </p15:clr>
        </p15:guide>
        <p15:guide id="6" pos="5294" userDrawn="1">
          <p15:clr>
            <a:srgbClr val="A4A3A4"/>
          </p15:clr>
        </p15:guide>
        <p15:guide id="7" orient="horz" pos="1056" userDrawn="1">
          <p15:clr>
            <a:srgbClr val="A4A3A4"/>
          </p15:clr>
        </p15:guide>
        <p15:guide id="8" orient="horz" pos="3504" userDrawn="1">
          <p15:clr>
            <a:srgbClr val="A4A3A4"/>
          </p15:clr>
        </p15:guide>
        <p15:guide id="9" pos="3839" userDrawn="1">
          <p15:clr>
            <a:srgbClr val="A4A3A4"/>
          </p15:clr>
        </p15:guide>
        <p15:guide id="10" pos="432" userDrawn="1">
          <p15:clr>
            <a:srgbClr val="A4A3A4"/>
          </p15:clr>
        </p15:guide>
        <p15:guide id="11" pos="7126" userDrawn="1">
          <p15:clr>
            <a:srgbClr val="A4A3A4"/>
          </p15:clr>
        </p15:guide>
        <p15:guide id="12" pos="41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Kearney" initials="AK" lastIdx="17" clrIdx="0"/>
  <p:cmAuthor id="1" name="Nolan Sundrud" initials="NS" lastIdx="1" clrIdx="1"/>
  <p:cmAuthor id="2" name="Maurer, Samantha" initials="MS" lastIdx="7" clrIdx="2"/>
  <p:cmAuthor id="3" name="Rele, Gaurav" initials="RG" lastIdx="1" clrIdx="3">
    <p:extLst>
      <p:ext uri="{19B8F6BF-5375-455C-9EA6-DF929625EA0E}">
        <p15:presenceInfo xmlns:p15="http://schemas.microsoft.com/office/powerpoint/2012/main" userId="S-1-5-21-1407069837-2091007605-538272213-258626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C3"/>
    <a:srgbClr val="FF9900"/>
    <a:srgbClr val="FE9900"/>
    <a:srgbClr val="FF7A00"/>
    <a:srgbClr val="383D3B"/>
    <a:srgbClr val="00ADAB"/>
    <a:srgbClr val="FFB03B"/>
    <a:srgbClr val="FFA725"/>
    <a:srgbClr val="F89921"/>
    <a:srgbClr val="006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65478" autoAdjust="0"/>
  </p:normalViewPr>
  <p:slideViewPr>
    <p:cSldViewPr snapToGrid="0">
      <p:cViewPr varScale="1">
        <p:scale>
          <a:sx n="67" d="100"/>
          <a:sy n="67" d="100"/>
        </p:scale>
        <p:origin x="1080" y="184"/>
      </p:cViewPr>
      <p:guideLst>
        <p:guide pos="4896"/>
        <p:guide orient="horz" pos="1549"/>
        <p:guide orient="horz" pos="5139"/>
        <p:guide pos="551"/>
        <p:guide pos="9088"/>
        <p:guide pos="5294"/>
        <p:guide orient="horz" pos="1056"/>
        <p:guide orient="horz" pos="3504"/>
        <p:guide pos="3839"/>
        <p:guide pos="432"/>
        <p:guide pos="7126"/>
        <p:guide pos="4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7840"/>
    </p:cViewPr>
  </p:sorterViewPr>
  <p:notesViewPr>
    <p:cSldViewPr snapToGrid="0">
      <p:cViewPr varScale="1">
        <p:scale>
          <a:sx n="76" d="100"/>
          <a:sy n="76" d="100"/>
        </p:scale>
        <p:origin x="40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885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0A5FC-BD41-1443-B940-79FBBB705431}" type="datetimeFigureOut">
              <a:rPr lang="en-US" smtClean="0">
                <a:latin typeface="Amazon Ember"/>
              </a:rPr>
              <a:t>7/8/20</a:t>
            </a:fld>
            <a:endParaRPr lang="en-US" dirty="0">
              <a:latin typeface="Amazon Emb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054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885" y="8829054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E446-62A2-A34E-999E-1639EE058FD1}" type="slidenum">
              <a:rPr lang="en-US" smtClean="0">
                <a:latin typeface="Amazon Ember"/>
              </a:rPr>
              <a:t>‹#›</a:t>
            </a:fld>
            <a:endParaRPr lang="en-US" dirty="0"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63454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mazon Ember"/>
              </a:defRPr>
            </a:lvl1pPr>
          </a:lstStyle>
          <a:p>
            <a:fld id="{631F7D34-E617-4D67-ADB9-F7300D1D14C6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2050"/>
            <a:ext cx="55721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mazon Ember"/>
              </a:defRPr>
            </a:lvl1pPr>
          </a:lstStyle>
          <a:p>
            <a:fld id="{525B7AE5-8B6B-45BB-BCE2-0D5FF01E05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1pPr>
    <a:lvl2pPr marL="45718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2pPr>
    <a:lvl3pPr marL="91437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3pPr>
    <a:lvl4pPr marL="137156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4pPr>
    <a:lvl5pPr marL="182875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5pPr>
    <a:lvl6pPr marL="228594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1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Amazon Ember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23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304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036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4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083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71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fillment Logo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174EA-4502-4546-ACDC-DD5E59803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4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AA3866-048A-2449-A57B-65D003A49DEA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5821D-B101-734B-AC8D-F8621F65E92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F5D8A-7030-AC4F-A6C5-1532EA8C8DE9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5FAC4-9305-7A4F-9A9C-9919328FDB9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C0D95C-731A-F641-AD3A-CB54B6ACA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End Slide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99BB8AB-0443-634D-ACBD-74F470C64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27" y="2585198"/>
            <a:ext cx="3833375" cy="3833375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5181603" y="399863"/>
            <a:ext cx="5884334" cy="2185334"/>
          </a:xfrm>
          <a:prstGeom prst="rect">
            <a:avLst/>
          </a:prstGeom>
        </p:spPr>
        <p:txBody>
          <a:bodyPr vert="horz" anchor="ctr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B9FC9B-EF99-8D41-87D2-F5E139C0AB0F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4E2501-7AD4-A146-AF74-F02167CF5568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16656-6525-8642-AA82-CA530EB46E9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CD983-4326-1640-B018-27034187E01B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61553B-A03D-A54C-A926-1F920E5F24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  <p:sp>
        <p:nvSpPr>
          <p:cNvPr id="35" name="Speech Bubble: Rectangle 26">
            <a:extLst>
              <a:ext uri="{FF2B5EF4-FFF2-40B4-BE49-F238E27FC236}">
                <a16:creationId xmlns:a16="http://schemas.microsoft.com/office/drawing/2014/main" id="{63383F62-FBD0-4C4B-87C7-74D34571B4AE}"/>
              </a:ext>
            </a:extLst>
          </p:cNvPr>
          <p:cNvSpPr/>
          <p:nvPr userDrawn="1"/>
        </p:nvSpPr>
        <p:spPr>
          <a:xfrm rot="5400000" flipV="1">
            <a:off x="7031103" y="-1449637"/>
            <a:ext cx="2185332" cy="588433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6525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3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497932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2"/>
            <a:ext cx="3683106" cy="4670425"/>
          </a:xfrm>
          <a:prstGeom prst="rect">
            <a:avLst/>
          </a:prstGeom>
          <a:solidFill>
            <a:srgbClr val="0090C3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20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4" y="0"/>
            <a:ext cx="12188825" cy="6858000"/>
          </a:xfrm>
          <a:prstGeom prst="rect">
            <a:avLst/>
          </a:prstGeom>
        </p:spPr>
        <p:txBody>
          <a:bodyPr vert="horz" lIns="45681" tIns="22840" rIns="45681" bIns="22840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3078959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1323335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229020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y Future Divider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Triton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73B51-7533-9040-AF33-60330B1F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20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67927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55274"/>
            <a:ext cx="10869635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="0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2546" y="1310105"/>
            <a:ext cx="10894666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9C28-F0B7-564E-B2DF-EF91007C751C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E37C0-ABB0-CD4C-8AC5-54B941C6761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4D9EB-6F3A-4D40-9DDC-2257AB2FC76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D9A4E-4F60-5E40-A5FF-13E5C6E452D8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38EDC-D6AA-AA49-9FC9-3A9A3CABC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8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AA5B-57C7-AB4E-B4E2-7F8D01BFA21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BEF010-B241-5046-BF9B-7BB36BB61C6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10552-7870-F242-A30E-453F51FF24C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047EF4-2632-F446-BD46-9BE40FB25A5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2746B-50BE-1C46-B466-7C7FF0D1E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8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47A5A8-053E-9D43-83FE-B6F1C9697E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04DA8-C702-ED46-AD2B-E10449F87330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D3649-3EEF-7B4E-9110-93C91DE6EA2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E7E6E-25CA-CB43-AF7C-A9DB623026E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EB343A-D7A1-2945-A1E5-302F77F71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2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5671C0-372A-B249-9808-470F5F2EC0B7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C18031-7438-9F4D-B5BF-DD8E29D5F2F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88C935-B5E6-564A-8B97-74FC3D6F9FD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9CAD6F-39A0-E14F-88EC-47562C4AE87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09F46A8-45DA-084B-A2D4-4DE9BF14E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 userDrawn="1"/>
        </p:nvGrpSpPr>
        <p:grpSpPr>
          <a:xfrm>
            <a:off x="358497" y="311726"/>
            <a:ext cx="11471835" cy="6234546"/>
            <a:chOff x="457200" y="457197"/>
            <a:chExt cx="14630400" cy="9144001"/>
          </a:xfrm>
        </p:grpSpPr>
        <p:sp>
          <p:nvSpPr>
            <p:cNvPr id="3" name="Rectangle 2"/>
            <p:cNvSpPr/>
            <p:nvPr userDrawn="1"/>
          </p:nvSpPr>
          <p:spPr>
            <a:xfrm rot="5400000">
              <a:off x="3200400" y="-2286003"/>
              <a:ext cx="9144000" cy="146304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4" name="Rectangle 3"/>
            <p:cNvSpPr/>
            <p:nvPr userDrawn="1"/>
          </p:nvSpPr>
          <p:spPr>
            <a:xfrm rot="5400000">
              <a:off x="-17830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" name="Rectangle 4"/>
            <p:cNvSpPr/>
            <p:nvPr userDrawn="1"/>
          </p:nvSpPr>
          <p:spPr>
            <a:xfrm rot="5400000">
              <a:off x="3187731" y="2697477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6" name="Rectangle 5"/>
            <p:cNvSpPr/>
            <p:nvPr userDrawn="1"/>
          </p:nvSpPr>
          <p:spPr>
            <a:xfrm rot="5400000">
              <a:off x="81838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</p:grpSp>
    </p:spTree>
    <p:extLst>
      <p:ext uri="{BB962C8B-B14F-4D97-AF65-F5344CB8AC3E}">
        <p14:creationId xmlns:p14="http://schemas.microsoft.com/office/powerpoint/2010/main" val="14858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800" r:id="rId3"/>
    <p:sldLayoutId id="214748376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801" r:id="rId13"/>
    <p:sldLayoutId id="2147483798" r:id="rId14"/>
  </p:sldLayoutIdLst>
  <p:txStyles>
    <p:titleStyle>
      <a:lvl1pPr algn="l" defTabSz="997999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9500" indent="-249500" algn="l" defTabSz="997999" rtl="0" eaLnBrk="1" latinLnBrk="0" hangingPunct="1">
        <a:lnSpc>
          <a:spcPct val="90000"/>
        </a:lnSpc>
        <a:spcBef>
          <a:spcPts val="1092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8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47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46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45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44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243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742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241498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98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97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97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96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94998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93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92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92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mcauley.ucsd.edu/data/amazo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computer-vision/image-augmentation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multilayer-perceptrons/underfit-overfit.html?#validation-datase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99D2-973B-E140-A9FC-64D6362FA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172849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Data Class Imbalance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A8E2177-5289-4442-86E2-304E2912CF72}"/>
              </a:ext>
            </a:extLst>
          </p:cNvPr>
          <p:cNvSpPr txBox="1">
            <a:spLocks/>
          </p:cNvSpPr>
          <p:nvPr/>
        </p:nvSpPr>
        <p:spPr>
          <a:xfrm>
            <a:off x="6250829" y="1468427"/>
            <a:ext cx="5325696" cy="4273322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ML models may be biased towards the dominant class.</a:t>
            </a:r>
          </a:p>
          <a:p>
            <a:pPr marL="0" indent="0">
              <a:buNone/>
            </a:pPr>
            <a:endParaRPr lang="en-US" sz="2400" dirty="0"/>
          </a:p>
          <a:p>
            <a:pPr marL="228600" indent="-228600"/>
            <a:r>
              <a:rPr lang="en-US" sz="2800" dirty="0"/>
              <a:t>Applications:</a:t>
            </a:r>
          </a:p>
          <a:p>
            <a:pPr marL="685571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Fraud Detection</a:t>
            </a:r>
          </a:p>
          <a:p>
            <a:pPr marL="685571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Anomaly Detection</a:t>
            </a:r>
          </a:p>
          <a:p>
            <a:pPr marL="685571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Medical Diagnosis</a:t>
            </a:r>
          </a:p>
          <a:p>
            <a:pPr marL="685571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Etc.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96A292-FC74-FD44-A9FF-7E1B29E0C55F}"/>
              </a:ext>
            </a:extLst>
          </p:cNvPr>
          <p:cNvGrpSpPr/>
          <p:nvPr/>
        </p:nvGrpSpPr>
        <p:grpSpPr>
          <a:xfrm>
            <a:off x="611613" y="1468427"/>
            <a:ext cx="5404537" cy="4045740"/>
            <a:chOff x="3246595" y="1804065"/>
            <a:chExt cx="5404537" cy="40457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EDB339E-A817-9340-B631-6C69D76B2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7892" y="2120064"/>
              <a:ext cx="4623240" cy="304441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6F17E2-6B2A-1441-8C2D-EF4D8C3DFAFB}"/>
                </a:ext>
              </a:extLst>
            </p:cNvPr>
            <p:cNvSpPr txBox="1"/>
            <p:nvPr/>
          </p:nvSpPr>
          <p:spPr>
            <a:xfrm>
              <a:off x="5217268" y="5480473"/>
              <a:ext cx="2334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800" dirty="0"/>
                <a:t>Star rating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88B987-C700-E64C-951A-98506D5A399A}"/>
                </a:ext>
              </a:extLst>
            </p:cNvPr>
            <p:cNvSpPr txBox="1"/>
            <p:nvPr/>
          </p:nvSpPr>
          <p:spPr>
            <a:xfrm>
              <a:off x="4435812" y="5202191"/>
              <a:ext cx="330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B508BB-6A40-7540-BE8F-73AF07A20E4B}"/>
                </a:ext>
              </a:extLst>
            </p:cNvPr>
            <p:cNvSpPr txBox="1"/>
            <p:nvPr/>
          </p:nvSpPr>
          <p:spPr>
            <a:xfrm>
              <a:off x="5327515" y="5202191"/>
              <a:ext cx="330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9B7929-5853-3043-8501-BDF79BEDB44B}"/>
                </a:ext>
              </a:extLst>
            </p:cNvPr>
            <p:cNvSpPr txBox="1"/>
            <p:nvPr/>
          </p:nvSpPr>
          <p:spPr>
            <a:xfrm>
              <a:off x="6238676" y="5202191"/>
              <a:ext cx="330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E75031-2474-2A4A-86DF-4F9F008326A0}"/>
                </a:ext>
              </a:extLst>
            </p:cNvPr>
            <p:cNvSpPr txBox="1"/>
            <p:nvPr/>
          </p:nvSpPr>
          <p:spPr>
            <a:xfrm>
              <a:off x="7098395" y="5202191"/>
              <a:ext cx="330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83B9E2-88D0-A947-81BB-6C3EA5445EBF}"/>
                </a:ext>
              </a:extLst>
            </p:cNvPr>
            <p:cNvSpPr txBox="1"/>
            <p:nvPr/>
          </p:nvSpPr>
          <p:spPr>
            <a:xfrm>
              <a:off x="7997034" y="5202191"/>
              <a:ext cx="330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01C3F2-B485-7D41-92FE-E8E2ABA163E1}"/>
                </a:ext>
              </a:extLst>
            </p:cNvPr>
            <p:cNvSpPr txBox="1"/>
            <p:nvPr/>
          </p:nvSpPr>
          <p:spPr>
            <a:xfrm rot="16200000">
              <a:off x="2263942" y="3457603"/>
              <a:ext cx="2334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800" dirty="0"/>
                <a:t>Star rating count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BB8387-9B35-0042-BCA2-D852F451FA68}"/>
                </a:ext>
              </a:extLst>
            </p:cNvPr>
            <p:cNvSpPr txBox="1"/>
            <p:nvPr/>
          </p:nvSpPr>
          <p:spPr>
            <a:xfrm>
              <a:off x="5140818" y="1804065"/>
              <a:ext cx="3186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800" dirty="0"/>
                <a:t>Star rating count in millions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802F57-FFF7-7343-B889-44C1EF4F9A63}"/>
                </a:ext>
              </a:extLst>
            </p:cNvPr>
            <p:cNvSpPr txBox="1"/>
            <p:nvPr/>
          </p:nvSpPr>
          <p:spPr>
            <a:xfrm>
              <a:off x="3615927" y="4366781"/>
              <a:ext cx="4520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0.5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29E61D-3907-8E47-A763-8461299DC320}"/>
                </a:ext>
              </a:extLst>
            </p:cNvPr>
            <p:cNvSpPr txBox="1"/>
            <p:nvPr/>
          </p:nvSpPr>
          <p:spPr>
            <a:xfrm>
              <a:off x="3737284" y="3807913"/>
              <a:ext cx="330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DFC50B-5424-914A-880C-7B1B3C988F74}"/>
                </a:ext>
              </a:extLst>
            </p:cNvPr>
            <p:cNvSpPr txBox="1"/>
            <p:nvPr/>
          </p:nvSpPr>
          <p:spPr>
            <a:xfrm>
              <a:off x="3615928" y="3249045"/>
              <a:ext cx="4520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1.5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388477-64BC-794F-B1C9-30786949DA79}"/>
                </a:ext>
              </a:extLst>
            </p:cNvPr>
            <p:cNvSpPr txBox="1"/>
            <p:nvPr/>
          </p:nvSpPr>
          <p:spPr>
            <a:xfrm>
              <a:off x="3737284" y="2654560"/>
              <a:ext cx="330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EDABF8-BEFA-554D-903E-2948BCA8785C}"/>
                </a:ext>
              </a:extLst>
            </p:cNvPr>
            <p:cNvSpPr txBox="1"/>
            <p:nvPr/>
          </p:nvSpPr>
          <p:spPr>
            <a:xfrm>
              <a:off x="3615928" y="2114935"/>
              <a:ext cx="4520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2.5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8DAC4F-B613-D549-BDE1-1881A1A7DB9E}"/>
              </a:ext>
            </a:extLst>
          </p:cNvPr>
          <p:cNvSpPr txBox="1"/>
          <p:nvPr/>
        </p:nvSpPr>
        <p:spPr>
          <a:xfrm>
            <a:off x="781444" y="5758074"/>
            <a:ext cx="221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* </a:t>
            </a:r>
            <a:r>
              <a:rPr lang="en-US" sz="1400" dirty="0">
                <a:hlinkClick r:id="rId4"/>
              </a:rPr>
              <a:t>Amazon review dataset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058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Data Class Imbalance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0493" y="1310105"/>
            <a:ext cx="11046688" cy="4599628"/>
          </a:xfrm>
        </p:spPr>
        <p:txBody>
          <a:bodyPr vert="horz"/>
          <a:lstStyle/>
          <a:p>
            <a:pPr marL="0" indent="0">
              <a:buNone/>
            </a:pPr>
            <a:r>
              <a:rPr lang="en-US" sz="2800" dirty="0"/>
              <a:t>How to solve class imbalance problem?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C97319-8DC7-C843-A5DF-9EEC9ADB04A6}"/>
              </a:ext>
            </a:extLst>
          </p:cNvPr>
          <p:cNvSpPr/>
          <p:nvPr/>
        </p:nvSpPr>
        <p:spPr>
          <a:xfrm>
            <a:off x="868376" y="2218434"/>
            <a:ext cx="2285503" cy="3329459"/>
          </a:xfrm>
          <a:prstGeom prst="roundRect">
            <a:avLst>
              <a:gd name="adj" fmla="val 255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Downsampling</a:t>
            </a:r>
            <a:endParaRPr lang="en-US" sz="16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Reduce the size of the dominant class(es).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8DCC3C-4AC5-4449-A823-FB2783C362C1}"/>
              </a:ext>
            </a:extLst>
          </p:cNvPr>
          <p:cNvSpPr/>
          <p:nvPr/>
        </p:nvSpPr>
        <p:spPr>
          <a:xfrm>
            <a:off x="3486471" y="2216412"/>
            <a:ext cx="2285503" cy="3329459"/>
          </a:xfrm>
          <a:prstGeom prst="roundRect">
            <a:avLst>
              <a:gd name="adj" fmla="val 229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Upsampling</a:t>
            </a:r>
            <a:endParaRPr lang="en-US" sz="16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Increase the size of the rare or small class(es).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3F4A0B-6FB3-E346-B03C-879FCE858344}"/>
              </a:ext>
            </a:extLst>
          </p:cNvPr>
          <p:cNvSpPr/>
          <p:nvPr/>
        </p:nvSpPr>
        <p:spPr>
          <a:xfrm>
            <a:off x="6104566" y="2216412"/>
            <a:ext cx="2285503" cy="3329459"/>
          </a:xfrm>
          <a:prstGeom prst="roundRect">
            <a:avLst>
              <a:gd name="adj" fmla="val 255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Generation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Create new data that are similar but not identical. </a:t>
            </a: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e.g., Distorting original images by rotating, introducing noise or skewing.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A96009-41D7-5645-A0C7-15A0A4CF3031}"/>
              </a:ext>
            </a:extLst>
          </p:cNvPr>
          <p:cNvSpPr/>
          <p:nvPr/>
        </p:nvSpPr>
        <p:spPr>
          <a:xfrm>
            <a:off x="8721531" y="2216412"/>
            <a:ext cx="2285503" cy="3329459"/>
          </a:xfrm>
          <a:prstGeom prst="roundRect">
            <a:avLst>
              <a:gd name="adj" fmla="val 306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Up/Down Weights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Assign higher weights to rare class(es) and lower weights to dominant class(es) in the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134720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0FC8-5A2A-6543-B678-62EF60C8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Augmentation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09FD1-5120-084A-AF9C-4838F6654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To produce similar, but different, training examples</a:t>
            </a:r>
          </a:p>
          <a:p>
            <a:r>
              <a:rPr lang="en-US" sz="2800" dirty="0"/>
              <a:t>For improving model’s capability for generalization</a:t>
            </a:r>
          </a:p>
          <a:p>
            <a:r>
              <a:rPr lang="en-US" sz="2800" dirty="0"/>
              <a:t>Common methods:</a:t>
            </a:r>
          </a:p>
          <a:p>
            <a:pPr lvl="1"/>
            <a:r>
              <a:rPr lang="en-US" sz="2400" dirty="0"/>
              <a:t>Resizing (with different scales and ratios)</a:t>
            </a:r>
          </a:p>
          <a:p>
            <a:pPr lvl="1"/>
            <a:r>
              <a:rPr lang="en-US" sz="2400" dirty="0"/>
              <a:t>Cropping and flipping</a:t>
            </a:r>
          </a:p>
          <a:p>
            <a:pPr lvl="1"/>
            <a:r>
              <a:rPr lang="en-US" sz="2400" dirty="0"/>
              <a:t>Changing color, brightness</a:t>
            </a:r>
          </a:p>
          <a:p>
            <a:pPr lvl="1"/>
            <a:r>
              <a:rPr lang="en-US" sz="2400" dirty="0"/>
              <a:t>etc.</a:t>
            </a:r>
          </a:p>
          <a:p>
            <a:r>
              <a:rPr lang="en-US" sz="2800" dirty="0">
                <a:hlinkClick r:id="rId3"/>
              </a:rPr>
              <a:t>More details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7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DAD4-E5D0-DB43-B550-0032C011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Augmentation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E542C-EAF3-0C45-8A8C-1397DCAEB2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Cropping and flipping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C579E-6007-5D44-806C-B1F0C902D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208" y="1868737"/>
            <a:ext cx="4542810" cy="367915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514A757-45AC-8C45-BE80-9A0D8A9771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015" r="49020"/>
          <a:stretch/>
        </p:blipFill>
        <p:spPr>
          <a:xfrm>
            <a:off x="6520075" y="2817132"/>
            <a:ext cx="3657223" cy="335039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2B7ACA-C0C0-8D4E-AFAD-F4A80C2834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2574" r="49079"/>
          <a:stretch/>
        </p:blipFill>
        <p:spPr>
          <a:xfrm>
            <a:off x="6520075" y="1052309"/>
            <a:ext cx="3657223" cy="184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94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DAD4-E5D0-DB43-B550-0032C011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Augmentation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E542C-EAF3-0C45-8A8C-1397DCAEB2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Changing color and brightness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C579E-6007-5D44-806C-B1F0C902D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208" y="1868737"/>
            <a:ext cx="4542810" cy="367915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F2E12C2-2198-0F4A-AAEB-0DD16DB748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3950"/>
          <a:stretch/>
        </p:blipFill>
        <p:spPr>
          <a:xfrm>
            <a:off x="6239210" y="1638794"/>
            <a:ext cx="5351370" cy="140110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226697E-CA56-6247-964C-B257B3334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5842" y="3224951"/>
            <a:ext cx="5351370" cy="249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29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22936-2106-9F44-B06A-13140598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Splitting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B5681C-33BC-3F48-BC8B-43888A18A771}"/>
              </a:ext>
            </a:extLst>
          </p:cNvPr>
          <p:cNvCxnSpPr>
            <a:cxnSpLocks/>
          </p:cNvCxnSpPr>
          <p:nvPr/>
        </p:nvCxnSpPr>
        <p:spPr>
          <a:xfrm>
            <a:off x="1540605" y="4390515"/>
            <a:ext cx="0" cy="488667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B7CCE8-CD78-AC44-9D0F-7B289D352140}"/>
              </a:ext>
            </a:extLst>
          </p:cNvPr>
          <p:cNvCxnSpPr>
            <a:cxnSpLocks/>
          </p:cNvCxnSpPr>
          <p:nvPr/>
        </p:nvCxnSpPr>
        <p:spPr>
          <a:xfrm>
            <a:off x="1540605" y="3089186"/>
            <a:ext cx="0" cy="488667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9732F6-B7FC-F54C-B3D9-09DD2C0D094F}"/>
              </a:ext>
            </a:extLst>
          </p:cNvPr>
          <p:cNvCxnSpPr>
            <a:cxnSpLocks/>
          </p:cNvCxnSpPr>
          <p:nvPr/>
        </p:nvCxnSpPr>
        <p:spPr>
          <a:xfrm>
            <a:off x="4303485" y="3089186"/>
            <a:ext cx="0" cy="1883672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50A868B-CE22-EC47-8BDE-DF1E19A79B5F}"/>
              </a:ext>
            </a:extLst>
          </p:cNvPr>
          <p:cNvSpPr/>
          <p:nvPr/>
        </p:nvSpPr>
        <p:spPr>
          <a:xfrm>
            <a:off x="826213" y="1678900"/>
            <a:ext cx="5544605" cy="423729"/>
          </a:xfrm>
          <a:prstGeom prst="roundRect">
            <a:avLst/>
          </a:prstGeom>
          <a:solidFill>
            <a:srgbClr val="0090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Original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C78920-E19D-3946-976E-C7DADFD7887E}"/>
              </a:ext>
            </a:extLst>
          </p:cNvPr>
          <p:cNvSpPr/>
          <p:nvPr/>
        </p:nvSpPr>
        <p:spPr>
          <a:xfrm>
            <a:off x="826213" y="2163962"/>
            <a:ext cx="3725322" cy="459808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set</a:t>
            </a: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DFD394-B452-AA43-8FF7-CF62700F1185}"/>
              </a:ext>
            </a:extLst>
          </p:cNvPr>
          <p:cNvSpPr/>
          <p:nvPr/>
        </p:nvSpPr>
        <p:spPr>
          <a:xfrm>
            <a:off x="4595695" y="2163962"/>
            <a:ext cx="1775122" cy="45980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Test set</a:t>
            </a: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1EDDCD5-8A25-B54F-87F4-A31284A3B829}"/>
              </a:ext>
            </a:extLst>
          </p:cNvPr>
          <p:cNvSpPr/>
          <p:nvPr/>
        </p:nvSpPr>
        <p:spPr>
          <a:xfrm>
            <a:off x="835337" y="2681002"/>
            <a:ext cx="2172463" cy="459808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set</a:t>
            </a: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EF836C8-B698-DE44-8E02-C76FDD77BAF8}"/>
              </a:ext>
            </a:extLst>
          </p:cNvPr>
          <p:cNvSpPr/>
          <p:nvPr/>
        </p:nvSpPr>
        <p:spPr>
          <a:xfrm>
            <a:off x="3051961" y="2681002"/>
            <a:ext cx="1499575" cy="45980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Validation set</a:t>
            </a:r>
            <a:endParaRPr lang="en-US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E3BF038-82BD-414D-8FBC-3346594700E8}"/>
              </a:ext>
            </a:extLst>
          </p:cNvPr>
          <p:cNvSpPr/>
          <p:nvPr/>
        </p:nvSpPr>
        <p:spPr>
          <a:xfrm>
            <a:off x="4595695" y="2681002"/>
            <a:ext cx="1775122" cy="45980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Test set</a:t>
            </a: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FAD2FBC1-9BFF-8F40-B0D0-7C8A3ACC34F4}"/>
              </a:ext>
            </a:extLst>
          </p:cNvPr>
          <p:cNvSpPr/>
          <p:nvPr/>
        </p:nvSpPr>
        <p:spPr>
          <a:xfrm>
            <a:off x="901441" y="3577853"/>
            <a:ext cx="2222669" cy="958514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Machine learning algorithm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F57A0AA-CD1F-984B-A988-3D5F3AA1DCA1}"/>
              </a:ext>
            </a:extLst>
          </p:cNvPr>
          <p:cNvSpPr/>
          <p:nvPr/>
        </p:nvSpPr>
        <p:spPr>
          <a:xfrm>
            <a:off x="1203768" y="4867863"/>
            <a:ext cx="1491656" cy="45980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Model</a:t>
            </a: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Curved Right Arrow 15">
            <a:extLst>
              <a:ext uri="{FF2B5EF4-FFF2-40B4-BE49-F238E27FC236}">
                <a16:creationId xmlns:a16="http://schemas.microsoft.com/office/drawing/2014/main" id="{D3BB882E-8F5F-9241-A750-935DB22D6949}"/>
              </a:ext>
            </a:extLst>
          </p:cNvPr>
          <p:cNvSpPr/>
          <p:nvPr/>
        </p:nvSpPr>
        <p:spPr>
          <a:xfrm>
            <a:off x="3242943" y="3748099"/>
            <a:ext cx="433591" cy="714965"/>
          </a:xfrm>
          <a:prstGeom prst="curv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Curved Left Arrow 16">
            <a:extLst>
              <a:ext uri="{FF2B5EF4-FFF2-40B4-BE49-F238E27FC236}">
                <a16:creationId xmlns:a16="http://schemas.microsoft.com/office/drawing/2014/main" id="{798BA38E-D944-D246-96A4-0B54F9876A7F}"/>
              </a:ext>
            </a:extLst>
          </p:cNvPr>
          <p:cNvSpPr/>
          <p:nvPr/>
        </p:nvSpPr>
        <p:spPr>
          <a:xfrm flipV="1">
            <a:off x="3731206" y="3696345"/>
            <a:ext cx="427887" cy="728658"/>
          </a:xfrm>
          <a:prstGeom prst="curvedLef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BC44C0-1201-D948-9A44-D18C79B21366}"/>
              </a:ext>
            </a:extLst>
          </p:cNvPr>
          <p:cNvSpPr txBox="1"/>
          <p:nvPr/>
        </p:nvSpPr>
        <p:spPr>
          <a:xfrm>
            <a:off x="1607559" y="3204783"/>
            <a:ext cx="2781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Training, tuning, and evaluation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3506F9-9528-C74E-AB95-D569296ED011}"/>
              </a:ext>
            </a:extLst>
          </p:cNvPr>
          <p:cNvSpPr txBox="1"/>
          <p:nvPr/>
        </p:nvSpPr>
        <p:spPr>
          <a:xfrm>
            <a:off x="3124110" y="5207174"/>
            <a:ext cx="242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Final performance estimate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5618F6-52D0-5646-8D4C-E13DEC144572}"/>
              </a:ext>
            </a:extLst>
          </p:cNvPr>
          <p:cNvCxnSpPr>
            <a:cxnSpLocks/>
          </p:cNvCxnSpPr>
          <p:nvPr/>
        </p:nvCxnSpPr>
        <p:spPr>
          <a:xfrm>
            <a:off x="5463089" y="3138108"/>
            <a:ext cx="0" cy="2026406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E17DDC-F57F-C144-90D2-166BAE5FB68D}"/>
              </a:ext>
            </a:extLst>
          </p:cNvPr>
          <p:cNvCxnSpPr>
            <a:cxnSpLocks/>
          </p:cNvCxnSpPr>
          <p:nvPr/>
        </p:nvCxnSpPr>
        <p:spPr>
          <a:xfrm>
            <a:off x="2719594" y="5164514"/>
            <a:ext cx="2743495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F8018C-96C9-EB40-B305-7F3253A8B947}"/>
              </a:ext>
            </a:extLst>
          </p:cNvPr>
          <p:cNvCxnSpPr>
            <a:cxnSpLocks/>
          </p:cNvCxnSpPr>
          <p:nvPr/>
        </p:nvCxnSpPr>
        <p:spPr>
          <a:xfrm flipV="1">
            <a:off x="2719594" y="4965330"/>
            <a:ext cx="1575225" cy="1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2500527-5B0F-6E46-A3DD-AD823852DBBD}"/>
              </a:ext>
            </a:extLst>
          </p:cNvPr>
          <p:cNvSpPr/>
          <p:nvPr/>
        </p:nvSpPr>
        <p:spPr>
          <a:xfrm>
            <a:off x="5019302" y="573071"/>
            <a:ext cx="6035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mazon Ember" panose="02000000000000000000" pitchFamily="2" charset="0"/>
                <a:ea typeface="Amazon Ember" panose="02000000000000000000" pitchFamily="2" charset="0"/>
              </a:rPr>
              <a:t>Training - Validation - Test Datasets</a:t>
            </a:r>
            <a:endParaRPr lang="en-US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6023AD-DE2F-584C-9AED-594352E7EA03}"/>
              </a:ext>
            </a:extLst>
          </p:cNvPr>
          <p:cNvSpPr/>
          <p:nvPr/>
        </p:nvSpPr>
        <p:spPr>
          <a:xfrm>
            <a:off x="7063583" y="1706097"/>
            <a:ext cx="4070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Shuffle</a:t>
            </a:r>
            <a:r>
              <a:rPr lang="en-US" sz="2800" dirty="0"/>
              <a:t> the dataset before the split! </a:t>
            </a:r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7E6E64-CB0E-FC43-86F9-A8B5E53A2543}"/>
              </a:ext>
            </a:extLst>
          </p:cNvPr>
          <p:cNvSpPr/>
          <p:nvPr/>
        </p:nvSpPr>
        <p:spPr>
          <a:xfrm>
            <a:off x="7066365" y="4791925"/>
            <a:ext cx="4436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More details.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453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5"/>
  <p:tag name="ARTICULATE_PROJECT_OPEN" val="0"/>
</p:tagLst>
</file>

<file path=ppt/theme/theme1.xml><?xml version="1.0" encoding="utf-8"?>
<a:theme xmlns:a="http://schemas.openxmlformats.org/drawingml/2006/main" name="inSTALLments Master Theme">
  <a:themeElements>
    <a:clrScheme name="MLE Colors">
      <a:dk1>
        <a:srgbClr val="303942"/>
      </a:dk1>
      <a:lt1>
        <a:srgbClr val="FFFFFF"/>
      </a:lt1>
      <a:dk2>
        <a:srgbClr val="EDECD7"/>
      </a:dk2>
      <a:lt2>
        <a:srgbClr val="FFFFFF"/>
      </a:lt2>
      <a:accent1>
        <a:srgbClr val="FF8E00"/>
      </a:accent1>
      <a:accent2>
        <a:srgbClr val="007BB6"/>
      </a:accent2>
      <a:accent3>
        <a:srgbClr val="45B645"/>
      </a:accent3>
      <a:accent4>
        <a:srgbClr val="00454F"/>
      </a:accent4>
      <a:accent5>
        <a:srgbClr val="CC0C39"/>
      </a:accent5>
      <a:accent6>
        <a:srgbClr val="373D3A"/>
      </a:accent6>
      <a:hlink>
        <a:srgbClr val="2772B6"/>
      </a:hlink>
      <a:folHlink>
        <a:srgbClr val="2772B6"/>
      </a:folHlink>
    </a:clrScheme>
    <a:fontScheme name="Amazon Ember">
      <a:majorFont>
        <a:latin typeface="Amazon Ember Medium"/>
        <a:ea typeface=""/>
        <a:cs typeface=""/>
      </a:majorFont>
      <a:minorFont>
        <a:latin typeface="Amazon Ember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spcBef>
            <a:spcPts val="600"/>
          </a:spcBef>
          <a:spcAft>
            <a:spcPts val="600"/>
          </a:spcAft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LU PPT Template" id="{F1CC81C5-47F6-954A-8B4E-0FBE345E68DC}" vid="{BAE62345-9DE1-DD4A-8A69-8922C10C5B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C2EB08E7CB4B4E9BDA190747EEDB9B" ma:contentTypeVersion="13" ma:contentTypeDescription="Create a new document." ma:contentTypeScope="" ma:versionID="b9cdf10b8241b6ff40752503e932cc0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40813f5af53e2c249e003d8b954a7f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55B7B8F-47BF-40A7-BA64-71F059877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1069FCE-E425-4A49-B8EC-B4CD92605C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F0FDA2-BDE7-493B-BEE4-7205B3D7A07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34259</TotalTime>
  <Words>238</Words>
  <Application>Microsoft Macintosh PowerPoint</Application>
  <PresentationFormat>Custom</PresentationFormat>
  <Paragraphs>73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Amazon Ember</vt:lpstr>
      <vt:lpstr>Amazon Ember Display</vt:lpstr>
      <vt:lpstr>Amazon Ember Display Light</vt:lpstr>
      <vt:lpstr>Amazon Ember Light</vt:lpstr>
      <vt:lpstr>Amazon Ember Medium</vt:lpstr>
      <vt:lpstr>Arial</vt:lpstr>
      <vt:lpstr>Lucida Grande</vt:lpstr>
      <vt:lpstr>Wingdings</vt:lpstr>
      <vt:lpstr>inSTALLments Master Theme</vt:lpstr>
      <vt:lpstr>Imbalanced Data Processing</vt:lpstr>
      <vt:lpstr>Data Class Imbalance</vt:lpstr>
      <vt:lpstr>Data Class Imbalance</vt:lpstr>
      <vt:lpstr>Image Augmentation</vt:lpstr>
      <vt:lpstr>Image Augmentation</vt:lpstr>
      <vt:lpstr>Image Augmentation</vt:lpstr>
      <vt:lpstr>Data Splitting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Canvas</dc:title>
  <dc:creator>Microsoft Office User</dc:creator>
  <cp:lastModifiedBy>Microsoft Office User</cp:lastModifiedBy>
  <cp:revision>881</cp:revision>
  <cp:lastPrinted>2020-03-05T18:47:14Z</cp:lastPrinted>
  <dcterms:created xsi:type="dcterms:W3CDTF">2019-12-18T06:10:11Z</dcterms:created>
  <dcterms:modified xsi:type="dcterms:W3CDTF">2020-07-08T21:23:17Z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BA4BF974-20C1-44DB-A727-DD5E5BD494DE</vt:lpwstr>
  </property>
  <property fmtid="{D5CDD505-2E9C-101B-9397-08002B2CF9AE}" pid="3" name="ArticulatePath">
    <vt:lpwstr>Amazon inSTALLments Landscape 17x11_11-15-16</vt:lpwstr>
  </property>
  <property fmtid="{D5CDD505-2E9C-101B-9397-08002B2CF9AE}" pid="4" name="ContentTypeId">
    <vt:lpwstr>0x01010010C2EB08E7CB4B4E9BDA190747EEDB9B</vt:lpwstr>
  </property>
</Properties>
</file>